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9" r:id="rId13"/>
    <p:sldId id="266" r:id="rId14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98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leninka.ru/article/n/irakskiy-krizis-sochetanie-vnutrennih-i-vneshnih-faktorov-vozdeystviya-v-irakskom-krizise" TargetMode="External"/><Relationship Id="rId2" Type="http://schemas.openxmlformats.org/officeDocument/2006/relationships/hyperlink" Target="https://cyberleninka.ru/article/n/voyna-v-irake-2003-g-kak-prodolzhenie-voyny-ssha-protiv-terrorizma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gazeta.ru/army/2018/03/25/11695021.shtml" TargetMode="External"/><Relationship Id="rId4" Type="http://schemas.openxmlformats.org/officeDocument/2006/relationships/hyperlink" Target="https://ria.ru/20230320/irak-1859011634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2031" y="2960130"/>
            <a:ext cx="7543800" cy="156966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sz="4400" b="1" i="0">
                <a:solidFill>
                  <a:srgbClr val="5C4E3D"/>
                </a:solidFill>
                <a:latin typeface="Libre Baskerville"/>
              </a:defRPr>
            </a:pPr>
            <a:r>
              <a:rPr sz="4800" i="1" dirty="0"/>
              <a:t>И</a:t>
            </a:r>
            <a:r>
              <a:rPr lang="ru-RU" sz="4800" i="1" dirty="0" err="1"/>
              <a:t>нтервенция</a:t>
            </a:r>
            <a:r>
              <a:rPr lang="ru-RU" sz="4800" i="1" dirty="0"/>
              <a:t> в Ирак (2003-2011гг.)</a:t>
            </a:r>
            <a:endParaRPr sz="48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07761" y="6709804"/>
            <a:ext cx="7543800" cy="143885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rPr lang="ru-RU" i="1" dirty="0"/>
              <a:t>Арбатова О.</a:t>
            </a:r>
          </a:p>
          <a:p>
            <a:pPr algn="l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rPr lang="ru-RU" i="1" dirty="0"/>
              <a:t>Ваганова О.</a:t>
            </a:r>
            <a:br>
              <a:rPr lang="ru-RU" i="1" dirty="0"/>
            </a:br>
            <a:r>
              <a:rPr lang="ru-RU" i="1" dirty="0"/>
              <a:t>Дурдыева А.</a:t>
            </a:r>
            <a:br>
              <a:rPr lang="ru-RU" i="1" dirty="0"/>
            </a:br>
            <a:r>
              <a:rPr lang="ru-RU" i="1" dirty="0" err="1"/>
              <a:t>Чарыева</a:t>
            </a:r>
            <a:r>
              <a:rPr lang="ru-RU" i="1" dirty="0"/>
              <a:t> О.</a:t>
            </a:r>
          </a:p>
          <a:p>
            <a:pPr algn="l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rPr lang="ru-RU" i="1" dirty="0"/>
              <a:t>Группа № 30309</a:t>
            </a:r>
            <a:endParaRPr i="1" dirty="0"/>
          </a:p>
        </p:txBody>
      </p:sp>
      <p:pic>
        <p:nvPicPr>
          <p:cNvPr id="1026" name="Picture 2" descr="Сирийская война раскалывает Ирак">
            <a:extLst>
              <a:ext uri="{FF2B5EF4-FFF2-40B4-BE49-F238E27FC236}">
                <a16:creationId xmlns:a16="http://schemas.microsoft.com/office/drawing/2014/main" id="{96D8E4E0-FE1D-7CE3-3367-3512BDFDB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0" r="23896"/>
          <a:stretch>
            <a:fillRect/>
          </a:stretch>
        </p:blipFill>
        <p:spPr bwMode="auto">
          <a:xfrm>
            <a:off x="8439665" y="0"/>
            <a:ext cx="619073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30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0" y="3556000"/>
            <a:ext cx="12700000" cy="127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5C4E3D"/>
                </a:solidFill>
                <a:latin typeface="Libre Baskerville"/>
              </a:defRPr>
            </a:pPr>
            <a:r>
              <a:t>Будущее инвестиций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73150" y="4508500"/>
            <a:ext cx="12700" cy="3302000"/>
          </a:xfrm>
          <a:prstGeom prst="roundRect">
            <a:avLst>
              <a:gd name="adj" fmla="val 50000"/>
            </a:avLst>
          </a:prstGeom>
          <a:solidFill>
            <a:srgbClr val="DDD3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889000" y="4762500"/>
            <a:ext cx="381000" cy="381000"/>
          </a:xfrm>
          <a:prstGeom prst="roundRect">
            <a:avLst>
              <a:gd name="adj" fmla="val 5000"/>
            </a:avLst>
          </a:prstGeom>
          <a:solidFill>
            <a:srgbClr val="F7EDD4"/>
          </a:solidFill>
          <a:ln w="12700">
            <a:solidFill>
              <a:srgbClr val="DDD3B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89000" y="4508500"/>
            <a:ext cx="381000" cy="381000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endParaRPr/>
          </a:p>
          <a:p>
            <a:pPr algn="ctr">
              <a:defRPr sz="2300">
                <a:solidFill>
                  <a:srgbClr val="454240"/>
                </a:solidFill>
                <a:latin typeface="Inter"/>
              </a:defRPr>
            </a:pPr>
            <a:r>
              <a:t>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270000" y="4946650"/>
            <a:ext cx="317500" cy="12700"/>
          </a:xfrm>
          <a:prstGeom prst="roundRect">
            <a:avLst>
              <a:gd name="adj" fmla="val 50000"/>
            </a:avLst>
          </a:prstGeom>
          <a:solidFill>
            <a:srgbClr val="DDD3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889000" y="5969000"/>
            <a:ext cx="381000" cy="381000"/>
          </a:xfrm>
          <a:prstGeom prst="roundRect">
            <a:avLst>
              <a:gd name="adj" fmla="val 5000"/>
            </a:avLst>
          </a:prstGeom>
          <a:solidFill>
            <a:srgbClr val="F7EDD4"/>
          </a:solidFill>
          <a:ln w="12700">
            <a:solidFill>
              <a:srgbClr val="DDD3B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889000" y="5702300"/>
            <a:ext cx="381000" cy="381000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endParaRPr/>
          </a:p>
          <a:p>
            <a:pPr algn="ctr">
              <a:defRPr sz="2300">
                <a:solidFill>
                  <a:srgbClr val="454240"/>
                </a:solidFill>
                <a:latin typeface="Inter"/>
              </a:defRPr>
            </a:pPr>
            <a:r>
              <a:t>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270000" y="6153150"/>
            <a:ext cx="317500" cy="12700"/>
          </a:xfrm>
          <a:prstGeom prst="roundRect">
            <a:avLst>
              <a:gd name="adj" fmla="val 50000"/>
            </a:avLst>
          </a:prstGeom>
          <a:solidFill>
            <a:srgbClr val="DDD3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ounded Rectangle 10"/>
          <p:cNvSpPr/>
          <p:nvPr/>
        </p:nvSpPr>
        <p:spPr>
          <a:xfrm>
            <a:off x="889000" y="7239000"/>
            <a:ext cx="381000" cy="381000"/>
          </a:xfrm>
          <a:prstGeom prst="roundRect">
            <a:avLst>
              <a:gd name="adj" fmla="val 5000"/>
            </a:avLst>
          </a:prstGeom>
          <a:solidFill>
            <a:srgbClr val="F7EDD4"/>
          </a:solidFill>
          <a:ln w="12700">
            <a:solidFill>
              <a:srgbClr val="DDD3B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889000" y="6972300"/>
            <a:ext cx="381000" cy="381000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endParaRPr/>
          </a:p>
          <a:p>
            <a:pPr algn="ctr">
              <a:defRPr sz="2300">
                <a:solidFill>
                  <a:srgbClr val="454240"/>
                </a:solidFill>
                <a:latin typeface="Inter"/>
              </a:defRPr>
            </a:pPr>
            <a:r>
              <a:t>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270000" y="7423150"/>
            <a:ext cx="317500" cy="12700"/>
          </a:xfrm>
          <a:prstGeom prst="roundRect">
            <a:avLst>
              <a:gd name="adj" fmla="val 50000"/>
            </a:avLst>
          </a:prstGeom>
          <a:solidFill>
            <a:srgbClr val="DDD3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905000" y="4508500"/>
            <a:ext cx="127000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454240"/>
                </a:solidFill>
                <a:latin typeface="Libre Baskerville"/>
              </a:defRPr>
            </a:pPr>
            <a:r>
              <a:t>Перспективы роста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5000" y="4889500"/>
            <a:ext cx="12700000" cy="114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t>Развитие энергетики и инфраструктуры создаёт условия для значительного роста вложений.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05000" y="5778500"/>
            <a:ext cx="127000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454240"/>
                </a:solidFill>
                <a:latin typeface="Libre Baskerville"/>
              </a:defRPr>
            </a:pPr>
            <a:r>
              <a:t>Региональное влияние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05000" y="6159500"/>
            <a:ext cx="12700000" cy="114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t>Инвестиции способствуют укреплению позиций Ирака на ближневосточной экономической арене.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05000" y="7048500"/>
            <a:ext cx="127000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454240"/>
                </a:solidFill>
                <a:latin typeface="Libre Baskerville"/>
              </a:defRPr>
            </a:pPr>
            <a:r>
              <a:t>Вызовы и барьеры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05000" y="7429500"/>
            <a:ext cx="12700000" cy="114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t>Политическая нестабильность и безопасность остаются главными препятствиями для развития.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0" y="2540000"/>
            <a:ext cx="7543800" cy="21209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5C4E3D"/>
                </a:solidFill>
                <a:latin typeface="Libre Baskerville"/>
              </a:defRPr>
            </a:pPr>
            <a:r>
              <a:rPr dirty="0" err="1"/>
              <a:t>Региональные</a:t>
            </a:r>
            <a:r>
              <a:rPr dirty="0"/>
              <a:t> </a:t>
            </a:r>
            <a:r>
              <a:rPr dirty="0" err="1"/>
              <a:t>уроки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4432300"/>
            <a:ext cx="7543800" cy="18034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t>Иракский опыт показывает сложность инвестирования в зоны конфликтов и важность политической стабильности. Региональные и глобальные игроки могут влиять на устойчивость и привлекательность рынков. Координация международных усилий необходима для эффективного развития экономики.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78A0B2-D399-C602-FAF2-C3A8E72B1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211855-0361-F248-DE1E-DC8BD2209A89}"/>
              </a:ext>
            </a:extLst>
          </p:cNvPr>
          <p:cNvSpPr txBox="1"/>
          <p:nvPr/>
        </p:nvSpPr>
        <p:spPr>
          <a:xfrm>
            <a:off x="2627869" y="3140164"/>
            <a:ext cx="10519719" cy="12003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5C4E3D"/>
                </a:solidFill>
                <a:latin typeface="Libre Baskerville"/>
              </a:defRPr>
            </a:pPr>
            <a:r>
              <a:rPr lang="ru-RU" sz="7200" dirty="0"/>
              <a:t>Спасибо за внимание!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1577051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20C3C-8B05-369A-198F-79F942A7ADB4}"/>
              </a:ext>
            </a:extLst>
          </p:cNvPr>
          <p:cNvSpPr txBox="1"/>
          <p:nvPr/>
        </p:nvSpPr>
        <p:spPr>
          <a:xfrm>
            <a:off x="5506994" y="1228523"/>
            <a:ext cx="7543800" cy="76944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5C4E3D"/>
                </a:solidFill>
                <a:latin typeface="Libre Baskerville"/>
              </a:defRPr>
            </a:pPr>
            <a:r>
              <a:rPr lang="ru-RU" dirty="0"/>
              <a:t>Литература: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4D9B8-175C-CF6D-75FE-C742F41FB3B8}"/>
              </a:ext>
            </a:extLst>
          </p:cNvPr>
          <p:cNvSpPr txBox="1"/>
          <p:nvPr/>
        </p:nvSpPr>
        <p:spPr>
          <a:xfrm>
            <a:off x="1297459" y="2185375"/>
            <a:ext cx="12369114" cy="5171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Бердиев Б.Г., Бадалова Е.В. Противоречивое вторжение Запада в Ирак и его социально-экономические последствия // Аспирантские тетради. - Воронеж: Воронежский филиал федерального государственного бюджетного образовательного учреждения высшего образования "Российская академия народного хозяйства и государственной службы при Президенте Российской Федерации", 2020. - С. 21-25.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Дериглазова Л. В. Война в Ираке 2003 г. Как продолжение войны США против терроризма // Вестник Томского государственного университета. 2004. №281. URL: 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https://cyberleninka.ru/article/n/voyna-v-irake-2003-g-kak-prodolzhenie-voyny-ssha-protiv-terrorizma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(дата обращения: 13.11.2025).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Козлова О. А. Основные причины и результаты участия США и их союзников в операциях в Ираке // Оригинальные исследования. – 2022. – Т. 12, № 7. – С. 284-292.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Салум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Х. Е. Иракский кризис: сочетание внутренних и внешних факторов воздействия в иракском кризисе // Инновации и инвестиции. 2016. №6. URL: 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https://cyberleninka.ru/article/n/irakskiy-krizis-sochetanie-vnutrennih-i-vneshnih-faktorov-vozdeystviya-v-irakskom-krizise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(дата обращения: 13.11.2025).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Эксперты назвали итоги американского вторжения в Ирак // РИА Новости URL: 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https://ria.ru/20230320/irak-1859011634.html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(дата обращения: 13.11.2025).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15 лет войны: к чему привело вторжение США в Ирак // Газета.ru URL: 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https://www.gazeta.ru/army/2018/03/25/11695021.shtml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(дата обращения: 13.11.2025).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1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AAD010-86D3-292B-5812-8503670A7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>
            <a:extLst>
              <a:ext uri="{FF2B5EF4-FFF2-40B4-BE49-F238E27FC236}">
                <a16:creationId xmlns:a16="http://schemas.microsoft.com/office/drawing/2014/main" id="{35D37168-EB13-959D-52DC-4D37393E3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0991AA-FDBF-26CC-50B7-A5B0736920BC}"/>
              </a:ext>
            </a:extLst>
          </p:cNvPr>
          <p:cNvSpPr txBox="1"/>
          <p:nvPr/>
        </p:nvSpPr>
        <p:spPr>
          <a:xfrm>
            <a:off x="6273800" y="2540000"/>
            <a:ext cx="7543800" cy="21209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5C4E3D"/>
                </a:solidFill>
                <a:latin typeface="Libre Baskerville"/>
              </a:defRPr>
            </a:pPr>
            <a:r>
              <a:t>Исторический контекст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56D44-4167-32D4-85AF-0E99EA0A4B5C}"/>
              </a:ext>
            </a:extLst>
          </p:cNvPr>
          <p:cNvSpPr txBox="1"/>
          <p:nvPr/>
        </p:nvSpPr>
        <p:spPr>
          <a:xfrm>
            <a:off x="6273800" y="4432300"/>
            <a:ext cx="7543800" cy="18034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t>Ирак имеет богатую историю, уходящую корнями в древние цивилизации Месопотамии. В XX веке страна переживала многочисленные политические и экономические перемены, включая национализацию нефтяной промышленности и авторитарное правление. Эти факторы сформировали экономический ландшафт и предпосылки для внешних инвестиций.</a:t>
            </a:r>
          </a:p>
        </p:txBody>
      </p:sp>
    </p:spTree>
    <p:extLst>
      <p:ext uri="{BB962C8B-B14F-4D97-AF65-F5344CB8AC3E}">
        <p14:creationId xmlns:p14="http://schemas.microsoft.com/office/powerpoint/2010/main" val="2258169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30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0000" y="3937000"/>
            <a:ext cx="11430000" cy="127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5C4E3D"/>
                </a:solidFill>
                <a:latin typeface="Libre Baskerville"/>
              </a:defRPr>
            </a:pPr>
            <a:r>
              <a:t>Война и конфликты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270000" y="5080000"/>
            <a:ext cx="3657600" cy="2413000"/>
          </a:xfrm>
          <a:prstGeom prst="roundRect">
            <a:avLst>
              <a:gd name="adj" fmla="val 5000"/>
            </a:avLst>
          </a:prstGeom>
          <a:solidFill>
            <a:srgbClr val="F7EDD4"/>
          </a:solidFill>
          <a:ln w="12700">
            <a:solidFill>
              <a:srgbClr val="DDD3B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5308600" y="5080000"/>
            <a:ext cx="3657600" cy="2413000"/>
          </a:xfrm>
          <a:prstGeom prst="roundRect">
            <a:avLst>
              <a:gd name="adj" fmla="val 5000"/>
            </a:avLst>
          </a:prstGeom>
          <a:solidFill>
            <a:srgbClr val="F7EDD4"/>
          </a:solidFill>
          <a:ln w="12700">
            <a:solidFill>
              <a:srgbClr val="DDD3B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ounded Rectangle 5"/>
          <p:cNvSpPr/>
          <p:nvPr/>
        </p:nvSpPr>
        <p:spPr>
          <a:xfrm>
            <a:off x="9347200" y="5080000"/>
            <a:ext cx="3657600" cy="2413000"/>
          </a:xfrm>
          <a:prstGeom prst="roundRect">
            <a:avLst>
              <a:gd name="adj" fmla="val 5000"/>
            </a:avLst>
          </a:prstGeom>
          <a:solidFill>
            <a:srgbClr val="F7EDD4"/>
          </a:solidFill>
          <a:ln w="12700">
            <a:solidFill>
              <a:srgbClr val="DDD3B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1397000" y="5334000"/>
            <a:ext cx="35306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454240"/>
                </a:solidFill>
                <a:latin typeface="Libre Baskerville"/>
              </a:defRPr>
            </a:pPr>
            <a:r>
              <a:t>Ирано-Иракская война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97000" y="5842000"/>
            <a:ext cx="3530600" cy="114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t>Война с Ираном длилась с 1980 по 1988 год, вызвав масштабные разрушения.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35600" y="5334000"/>
            <a:ext cx="35306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454240"/>
                </a:solidFill>
                <a:latin typeface="Libre Baskerville"/>
              </a:defRPr>
            </a:pPr>
            <a:r>
              <a:t>Конфликт с Кувейтом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5600" y="5842000"/>
            <a:ext cx="3530600" cy="114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t>В 1990 году началась война из-за оккупации Кувейта и вмешательства коалиции.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74200" y="5334000"/>
            <a:ext cx="35306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454240"/>
                </a:solidFill>
                <a:latin typeface="Libre Baskerville"/>
              </a:defRPr>
            </a:pPr>
            <a:r>
              <a:t>Экономические последствия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74200" y="6032500"/>
            <a:ext cx="3530600" cy="114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rPr dirty="0" err="1"/>
              <a:t>Военные</a:t>
            </a:r>
            <a:r>
              <a:rPr dirty="0"/>
              <a:t> </a:t>
            </a:r>
            <a:r>
              <a:rPr dirty="0" err="1"/>
              <a:t>действия</a:t>
            </a:r>
            <a:r>
              <a:rPr dirty="0"/>
              <a:t> </a:t>
            </a:r>
            <a:r>
              <a:rPr dirty="0" err="1"/>
              <a:t>серьёзно</a:t>
            </a:r>
            <a:r>
              <a:rPr dirty="0"/>
              <a:t> </a:t>
            </a:r>
            <a:r>
              <a:rPr dirty="0" err="1"/>
              <a:t>повлияли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нефтяной</a:t>
            </a:r>
            <a:r>
              <a:rPr dirty="0"/>
              <a:t> </a:t>
            </a:r>
            <a:r>
              <a:rPr dirty="0" err="1"/>
              <a:t>сектор</a:t>
            </a:r>
            <a:r>
              <a:rPr dirty="0"/>
              <a:t> и </a:t>
            </a:r>
            <a:r>
              <a:rPr dirty="0" err="1"/>
              <a:t>инфраструктуру</a:t>
            </a:r>
            <a:r>
              <a:rPr dirty="0"/>
              <a:t> </a:t>
            </a:r>
            <a:r>
              <a:rPr dirty="0" err="1"/>
              <a:t>страны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9000" y="977900"/>
            <a:ext cx="12700000" cy="76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5C4E3D"/>
                </a:solidFill>
                <a:latin typeface="Libre Baskerville"/>
              </a:defRPr>
            </a:pPr>
            <a:r>
              <a:rPr dirty="0" err="1"/>
              <a:t>Предпосылки</a:t>
            </a:r>
            <a:endParaRPr dirty="0"/>
          </a:p>
        </p:txBody>
      </p:sp>
      <p:sp>
        <p:nvSpPr>
          <p:cNvPr id="3" name="Rounded Rectangle 2"/>
          <p:cNvSpPr/>
          <p:nvPr/>
        </p:nvSpPr>
        <p:spPr>
          <a:xfrm>
            <a:off x="1079500" y="4502150"/>
            <a:ext cx="12992100" cy="12700"/>
          </a:xfrm>
          <a:prstGeom prst="roundRect">
            <a:avLst>
              <a:gd name="adj" fmla="val 50000"/>
            </a:avLst>
          </a:prstGeom>
          <a:solidFill>
            <a:srgbClr val="DDD3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4146550" y="4038600"/>
            <a:ext cx="12700" cy="317500"/>
          </a:xfrm>
          <a:prstGeom prst="roundRect">
            <a:avLst>
              <a:gd name="adj" fmla="val 50000"/>
            </a:avLst>
          </a:prstGeom>
          <a:solidFill>
            <a:srgbClr val="DDD3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7334250" y="4660900"/>
            <a:ext cx="12700" cy="317500"/>
          </a:xfrm>
          <a:prstGeom prst="roundRect">
            <a:avLst>
              <a:gd name="adj" fmla="val 50000"/>
            </a:avLst>
          </a:prstGeom>
          <a:solidFill>
            <a:srgbClr val="DDD3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ounded Rectangle 5"/>
          <p:cNvSpPr/>
          <p:nvPr/>
        </p:nvSpPr>
        <p:spPr>
          <a:xfrm>
            <a:off x="10509250" y="4038600"/>
            <a:ext cx="12700" cy="317500"/>
          </a:xfrm>
          <a:prstGeom prst="roundRect">
            <a:avLst>
              <a:gd name="adj" fmla="val 50000"/>
            </a:avLst>
          </a:prstGeom>
          <a:solidFill>
            <a:srgbClr val="DDD3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6"/>
          <p:cNvSpPr/>
          <p:nvPr/>
        </p:nvSpPr>
        <p:spPr>
          <a:xfrm>
            <a:off x="3937000" y="4292600"/>
            <a:ext cx="431800" cy="431800"/>
          </a:xfrm>
          <a:prstGeom prst="roundRect">
            <a:avLst>
              <a:gd name="adj" fmla="val 5000"/>
            </a:avLst>
          </a:prstGeom>
          <a:solidFill>
            <a:srgbClr val="F7EDD4"/>
          </a:solidFill>
          <a:ln w="12700">
            <a:solidFill>
              <a:srgbClr val="F7EDD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7124700" y="4292600"/>
            <a:ext cx="431800" cy="431800"/>
          </a:xfrm>
          <a:prstGeom prst="roundRect">
            <a:avLst>
              <a:gd name="adj" fmla="val 5000"/>
            </a:avLst>
          </a:prstGeom>
          <a:solidFill>
            <a:srgbClr val="F7EDD4"/>
          </a:solidFill>
          <a:ln w="12700">
            <a:solidFill>
              <a:srgbClr val="F7EDD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10299700" y="4292600"/>
            <a:ext cx="431800" cy="431800"/>
          </a:xfrm>
          <a:prstGeom prst="roundRect">
            <a:avLst>
              <a:gd name="adj" fmla="val 5000"/>
            </a:avLst>
          </a:prstGeom>
          <a:solidFill>
            <a:srgbClr val="F7EDD4"/>
          </a:solidFill>
          <a:ln w="12700">
            <a:solidFill>
              <a:srgbClr val="F7EDD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041400" y="2095500"/>
            <a:ext cx="6083300" cy="4318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sz="2200" b="1" i="0">
                <a:solidFill>
                  <a:srgbClr val="454240"/>
                </a:solidFill>
                <a:latin typeface="Libre Baskerville"/>
              </a:defRPr>
            </a:pPr>
            <a:r>
              <a:t>Политическая нестабильность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1400" y="2730500"/>
            <a:ext cx="6083300" cy="114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t>К 2023 году в Ираке сохранялась напряжённость между различными политическими группами и иностранными влияниями.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0" y="4381500"/>
            <a:ext cx="254000" cy="254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67200" y="5207000"/>
            <a:ext cx="6083300" cy="4318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sz="2200" b="1" i="0">
                <a:solidFill>
                  <a:srgbClr val="454240"/>
                </a:solidFill>
                <a:latin typeface="Libre Baskerville"/>
              </a:defRPr>
            </a:pPr>
            <a:r>
              <a:t>Экономические трудности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67200" y="5727700"/>
            <a:ext cx="6083300" cy="114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t>Долговременные санкции и разрушения инфраструктуры привели к снижению доходов и инвестиционной привлекательности.</a:t>
            </a:r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0" y="4381500"/>
            <a:ext cx="254000" cy="254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05700" y="2120900"/>
            <a:ext cx="6083300" cy="4318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sz="2200" b="1" i="0">
                <a:solidFill>
                  <a:srgbClr val="454240"/>
                </a:solidFill>
                <a:latin typeface="Libre Baskerville"/>
              </a:defRPr>
            </a:pPr>
            <a:r>
              <a:t>Внешние интересы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5700" y="2730500"/>
            <a:ext cx="6083300" cy="114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t>Региональные и глобальные игроки проявляли активность, что стало причиной новой интервенции и перераспределения влияния.</a:t>
            </a:r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8600" y="4381500"/>
            <a:ext cx="254000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30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0" y="3937000"/>
            <a:ext cx="13106400" cy="127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5C4E3D"/>
                </a:solidFill>
                <a:latin typeface="Libre Baskerville"/>
              </a:defRPr>
            </a:pPr>
            <a:r>
              <a:t>Ключевые сектора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62000" y="5080000"/>
            <a:ext cx="6426200" cy="2413000"/>
          </a:xfrm>
          <a:prstGeom prst="roundRect">
            <a:avLst>
              <a:gd name="adj" fmla="val 5000"/>
            </a:avLst>
          </a:prstGeom>
          <a:solidFill>
            <a:srgbClr val="F7EDD4"/>
          </a:solidFill>
          <a:ln w="12700">
            <a:solidFill>
              <a:srgbClr val="DDD3B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7442200" y="5080000"/>
            <a:ext cx="6426200" cy="2413000"/>
          </a:xfrm>
          <a:prstGeom prst="roundRect">
            <a:avLst>
              <a:gd name="adj" fmla="val 5000"/>
            </a:avLst>
          </a:prstGeom>
          <a:solidFill>
            <a:srgbClr val="F7EDD4"/>
          </a:solidFill>
          <a:ln w="12700">
            <a:solidFill>
              <a:srgbClr val="DDD3B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89000" y="5334000"/>
            <a:ext cx="62992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454240"/>
                </a:solidFill>
                <a:latin typeface="Libre Baskerville"/>
              </a:defRPr>
            </a:pPr>
            <a:r>
              <a:t>Нефтяной сектор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9000" y="5842000"/>
            <a:ext cx="6299200" cy="114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t>Нефть составляет основу экономики Ирака и является главным объектом иностранных инвестиций.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69200" y="5334000"/>
            <a:ext cx="62992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454240"/>
                </a:solidFill>
                <a:latin typeface="Libre Baskerville"/>
              </a:defRPr>
            </a:pPr>
            <a:r>
              <a:t>Инфраструктура и энергетика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69200" y="5842000"/>
            <a:ext cx="6299200" cy="114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t>Восстановление инфраструктуры и развитие энергетического сектора открывают дополнительные возможности для капиталовложений.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270000"/>
            <a:ext cx="12700000" cy="76944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5C4E3D"/>
                </a:solidFill>
                <a:latin typeface="Libre Baskerville"/>
              </a:defRPr>
            </a:pPr>
            <a:r>
              <a:rPr dirty="0" err="1"/>
              <a:t>Военная</a:t>
            </a:r>
            <a:r>
              <a:rPr dirty="0"/>
              <a:t> </a:t>
            </a:r>
            <a:r>
              <a:rPr dirty="0" err="1"/>
              <a:t>кампания</a:t>
            </a:r>
            <a:r>
              <a:rPr dirty="0"/>
              <a:t> 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200" y="2540000"/>
            <a:ext cx="4318000" cy="4318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0" y="2540000"/>
            <a:ext cx="4318000" cy="4318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2540000"/>
            <a:ext cx="4318000" cy="431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3556000"/>
            <a:ext cx="40640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 sz="2200" b="1" i="0">
                <a:solidFill>
                  <a:srgbClr val="454240"/>
                </a:solidFill>
                <a:latin typeface="Libre Baskerville"/>
              </a:defRPr>
            </a:pPr>
            <a:r>
              <a:t>Военное вмешательство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6000" y="4000500"/>
            <a:ext cx="3810000" cy="254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t>Интервенция была направлена на смену режима и стабилизацию региона.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500" y="4508500"/>
            <a:ext cx="355600" cy="355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04400" y="2794000"/>
            <a:ext cx="44450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454240"/>
                </a:solidFill>
                <a:latin typeface="Libre Baskerville"/>
              </a:defRPr>
            </a:pPr>
            <a:r>
              <a:t>Падение режима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04400" y="3238500"/>
            <a:ext cx="3810000" cy="114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t>Военные действия привели к свержению режима и смене политической власти.</a:t>
            </a:r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600" y="3302000"/>
            <a:ext cx="355600" cy="355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04400" y="4953000"/>
            <a:ext cx="44450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454240"/>
                </a:solidFill>
                <a:latin typeface="Libre Baskerville"/>
              </a:defRPr>
            </a:pPr>
            <a:r>
              <a:t>Международные последствия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04400" y="5397500"/>
            <a:ext cx="3810000" cy="114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t>События вызвали международный резонанс и пересмотр стратегических интересов.</a:t>
            </a: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4000" y="5816600"/>
            <a:ext cx="355600" cy="355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2000" y="7239000"/>
            <a:ext cx="12700000" cy="762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t>Война повлияла на динамику глобальной политики и региональной безопасности.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50000" y="1714500"/>
            <a:ext cx="7620000" cy="127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5C4E3D"/>
                </a:solidFill>
                <a:latin typeface="Libre Baskerville"/>
              </a:defRPr>
            </a:pPr>
            <a:r>
              <a:t>Оккупация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534150" y="2984500"/>
            <a:ext cx="12700" cy="3048000"/>
          </a:xfrm>
          <a:prstGeom prst="roundRect">
            <a:avLst>
              <a:gd name="adj" fmla="val 50000"/>
            </a:avLst>
          </a:prstGeom>
          <a:solidFill>
            <a:srgbClr val="DDD3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6350000" y="3175000"/>
            <a:ext cx="381000" cy="381000"/>
          </a:xfrm>
          <a:prstGeom prst="roundRect">
            <a:avLst>
              <a:gd name="adj" fmla="val 5000"/>
            </a:avLst>
          </a:prstGeom>
          <a:solidFill>
            <a:srgbClr val="F7EDD4"/>
          </a:solidFill>
          <a:ln w="12700">
            <a:solidFill>
              <a:srgbClr val="DDD3B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6350000" y="2921000"/>
            <a:ext cx="381000" cy="381000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endParaRPr/>
          </a:p>
          <a:p>
            <a:pPr algn="ctr">
              <a:defRPr sz="2300">
                <a:solidFill>
                  <a:srgbClr val="454240"/>
                </a:solidFill>
                <a:latin typeface="Inter"/>
              </a:defRPr>
            </a:pPr>
            <a:r>
              <a:t>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731000" y="3359150"/>
            <a:ext cx="571500" cy="12700"/>
          </a:xfrm>
          <a:prstGeom prst="roundRect">
            <a:avLst>
              <a:gd name="adj" fmla="val 50000"/>
            </a:avLst>
          </a:prstGeom>
          <a:solidFill>
            <a:srgbClr val="DDD3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6350000" y="5080000"/>
            <a:ext cx="381000" cy="381000"/>
          </a:xfrm>
          <a:prstGeom prst="roundRect">
            <a:avLst>
              <a:gd name="adj" fmla="val 5000"/>
            </a:avLst>
          </a:prstGeom>
          <a:solidFill>
            <a:srgbClr val="F7EDD4"/>
          </a:solidFill>
          <a:ln w="12700">
            <a:solidFill>
              <a:srgbClr val="DDD3B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6350000" y="4813300"/>
            <a:ext cx="381000" cy="381000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endParaRPr/>
          </a:p>
          <a:p>
            <a:pPr algn="ctr">
              <a:defRPr sz="2300">
                <a:solidFill>
                  <a:srgbClr val="454240"/>
                </a:solidFill>
                <a:latin typeface="Inter"/>
              </a:defRPr>
            </a:pPr>
            <a:r>
              <a:t>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31000" y="5264150"/>
            <a:ext cx="571500" cy="12700"/>
          </a:xfrm>
          <a:prstGeom prst="roundRect">
            <a:avLst>
              <a:gd name="adj" fmla="val 50000"/>
            </a:avLst>
          </a:prstGeom>
          <a:solidFill>
            <a:srgbClr val="DDD3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7493000" y="2984500"/>
            <a:ext cx="69850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454240"/>
                </a:solidFill>
                <a:latin typeface="Libre Baskerville"/>
              </a:defRPr>
            </a:pPr>
            <a:r>
              <a:t>Рост хаоса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93000" y="3365500"/>
            <a:ext cx="6985000" cy="114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t>После интервенции начался период нестабильности, усиления вооружённых конфликтов и рост преступности.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93000" y="4889500"/>
            <a:ext cx="69850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454240"/>
                </a:solidFill>
                <a:latin typeface="Libre Baskerville"/>
              </a:defRPr>
            </a:pPr>
            <a:r>
              <a:t>Административные сложности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93000" y="5270500"/>
            <a:ext cx="6985000" cy="114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t>Создание временных органов управления столкнулось с проблемами легитимности и отсутствием контроля.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079500"/>
            <a:ext cx="12700000" cy="21209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5C4E3D"/>
                </a:solidFill>
                <a:latin typeface="Libre Baskerville"/>
              </a:defRPr>
            </a:pPr>
            <a:r>
              <a:t>Последствия интервенции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62000" y="2349500"/>
            <a:ext cx="2540000" cy="1270000"/>
          </a:xfrm>
          <a:prstGeom prst="roundRect">
            <a:avLst>
              <a:gd name="adj" fmla="val 1000"/>
            </a:avLst>
          </a:prstGeom>
          <a:solidFill>
            <a:srgbClr val="F7EDD4"/>
          </a:solidFill>
          <a:ln w="12700">
            <a:solidFill>
              <a:srgbClr val="DDD3B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3492500" y="3613150"/>
            <a:ext cx="10160000" cy="12700"/>
          </a:xfrm>
          <a:prstGeom prst="roundRect">
            <a:avLst>
              <a:gd name="adj" fmla="val 50000"/>
            </a:avLst>
          </a:prstGeom>
          <a:solidFill>
            <a:srgbClr val="DDD3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016000" y="2514600"/>
            <a:ext cx="381000" cy="381000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endParaRPr/>
          </a:p>
          <a:p>
            <a:pPr algn="ctr">
              <a:defRPr sz="2300">
                <a:solidFill>
                  <a:srgbClr val="454240"/>
                </a:solidFill>
                <a:latin typeface="Inter"/>
              </a:defRPr>
            </a:pPr>
            <a: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6000" y="2514600"/>
            <a:ext cx="7543800" cy="127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454240"/>
                </a:solidFill>
                <a:latin typeface="Libre Baskerville"/>
              </a:defRPr>
            </a:pPr>
            <a:r>
              <a:t>Вывод войск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6000" y="2984500"/>
            <a:ext cx="9906000" cy="114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t>Вывод войск сопровождался увеличением внутреннего напряжения.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2000" y="3746500"/>
            <a:ext cx="4445000" cy="1524000"/>
          </a:xfrm>
          <a:prstGeom prst="roundRect">
            <a:avLst>
              <a:gd name="adj" fmla="val 1000"/>
            </a:avLst>
          </a:prstGeom>
          <a:solidFill>
            <a:srgbClr val="F7EDD4"/>
          </a:solidFill>
          <a:ln w="12700">
            <a:solidFill>
              <a:srgbClr val="DDD3B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5397500" y="5264150"/>
            <a:ext cx="8255000" cy="12700"/>
          </a:xfrm>
          <a:prstGeom prst="roundRect">
            <a:avLst>
              <a:gd name="adj" fmla="val 50000"/>
            </a:avLst>
          </a:prstGeom>
          <a:solidFill>
            <a:srgbClr val="DDD3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016000" y="4038600"/>
            <a:ext cx="381000" cy="381000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endParaRPr/>
          </a:p>
          <a:p>
            <a:pPr algn="ctr">
              <a:defRPr sz="2300">
                <a:solidFill>
                  <a:srgbClr val="454240"/>
                </a:solidFill>
                <a:latin typeface="Inter"/>
              </a:defRPr>
            </a:pPr>
            <a: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61000" y="3987800"/>
            <a:ext cx="7543800" cy="127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454240"/>
                </a:solidFill>
                <a:latin typeface="Libre Baskerville"/>
              </a:defRPr>
            </a:pPr>
            <a:r>
              <a:t>Политические изменения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61000" y="4381500"/>
            <a:ext cx="8001000" cy="114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t>Новая власть пыталась стабилизировать страну, но столкнулась с сопротивлением и экономическим кризисом.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62000" y="5397500"/>
            <a:ext cx="6350000" cy="1778000"/>
          </a:xfrm>
          <a:prstGeom prst="roundRect">
            <a:avLst>
              <a:gd name="adj" fmla="val 1000"/>
            </a:avLst>
          </a:prstGeom>
          <a:solidFill>
            <a:srgbClr val="F7EDD4"/>
          </a:solidFill>
          <a:ln w="12700">
            <a:solidFill>
              <a:srgbClr val="DDD3B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016000" y="5816600"/>
            <a:ext cx="381000" cy="381000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endParaRPr/>
          </a:p>
          <a:p>
            <a:pPr algn="ctr">
              <a:defRPr sz="2300">
                <a:solidFill>
                  <a:srgbClr val="454240"/>
                </a:solidFill>
                <a:latin typeface="Inter"/>
              </a:defRPr>
            </a:pPr>
            <a: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66000" y="5765800"/>
            <a:ext cx="7543800" cy="127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454240"/>
                </a:solidFill>
                <a:latin typeface="Libre Baskerville"/>
              </a:defRPr>
            </a:pPr>
            <a:r>
              <a:t>Социальное воздействие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66000" y="6159500"/>
            <a:ext cx="6096000" cy="114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t>Гражданское население испытывало трудности из-за разрушений и безработицы.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30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0" y="3556000"/>
            <a:ext cx="12700000" cy="127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5C4E3D"/>
                </a:solidFill>
                <a:latin typeface="Libre Baskerville"/>
              </a:defRPr>
            </a:pPr>
            <a:r>
              <a:t>Финансирование и капитал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73150" y="4508500"/>
            <a:ext cx="12700" cy="3302000"/>
          </a:xfrm>
          <a:prstGeom prst="roundRect">
            <a:avLst>
              <a:gd name="adj" fmla="val 50000"/>
            </a:avLst>
          </a:prstGeom>
          <a:solidFill>
            <a:srgbClr val="DDD3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889000" y="4762500"/>
            <a:ext cx="381000" cy="381000"/>
          </a:xfrm>
          <a:prstGeom prst="roundRect">
            <a:avLst>
              <a:gd name="adj" fmla="val 5000"/>
            </a:avLst>
          </a:prstGeom>
          <a:solidFill>
            <a:srgbClr val="F7EDD4"/>
          </a:solidFill>
          <a:ln w="12700">
            <a:solidFill>
              <a:srgbClr val="DDD3B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89000" y="4508500"/>
            <a:ext cx="381000" cy="381000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endParaRPr/>
          </a:p>
          <a:p>
            <a:pPr algn="ctr">
              <a:defRPr sz="2300">
                <a:solidFill>
                  <a:srgbClr val="454240"/>
                </a:solidFill>
                <a:latin typeface="Inter"/>
              </a:defRPr>
            </a:pPr>
            <a:r>
              <a:t>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270000" y="4946650"/>
            <a:ext cx="317500" cy="12700"/>
          </a:xfrm>
          <a:prstGeom prst="roundRect">
            <a:avLst>
              <a:gd name="adj" fmla="val 50000"/>
            </a:avLst>
          </a:prstGeom>
          <a:solidFill>
            <a:srgbClr val="DDD3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889000" y="5969000"/>
            <a:ext cx="381000" cy="381000"/>
          </a:xfrm>
          <a:prstGeom prst="roundRect">
            <a:avLst>
              <a:gd name="adj" fmla="val 5000"/>
            </a:avLst>
          </a:prstGeom>
          <a:solidFill>
            <a:srgbClr val="F7EDD4"/>
          </a:solidFill>
          <a:ln w="12700">
            <a:solidFill>
              <a:srgbClr val="DDD3B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889000" y="5702300"/>
            <a:ext cx="381000" cy="381000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endParaRPr/>
          </a:p>
          <a:p>
            <a:pPr algn="ctr">
              <a:defRPr sz="2300">
                <a:solidFill>
                  <a:srgbClr val="454240"/>
                </a:solidFill>
                <a:latin typeface="Inter"/>
              </a:defRPr>
            </a:pPr>
            <a:r>
              <a:t>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270000" y="6153150"/>
            <a:ext cx="317500" cy="12700"/>
          </a:xfrm>
          <a:prstGeom prst="roundRect">
            <a:avLst>
              <a:gd name="adj" fmla="val 50000"/>
            </a:avLst>
          </a:prstGeom>
          <a:solidFill>
            <a:srgbClr val="DDD3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ounded Rectangle 10"/>
          <p:cNvSpPr/>
          <p:nvPr/>
        </p:nvSpPr>
        <p:spPr>
          <a:xfrm>
            <a:off x="889000" y="7239000"/>
            <a:ext cx="381000" cy="381000"/>
          </a:xfrm>
          <a:prstGeom prst="roundRect">
            <a:avLst>
              <a:gd name="adj" fmla="val 5000"/>
            </a:avLst>
          </a:prstGeom>
          <a:solidFill>
            <a:srgbClr val="F7EDD4"/>
          </a:solidFill>
          <a:ln w="12700">
            <a:solidFill>
              <a:srgbClr val="DDD3B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889000" y="6972300"/>
            <a:ext cx="381000" cy="381000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endParaRPr/>
          </a:p>
          <a:p>
            <a:pPr algn="ctr">
              <a:defRPr sz="2300">
                <a:solidFill>
                  <a:srgbClr val="454240"/>
                </a:solidFill>
                <a:latin typeface="Inter"/>
              </a:defRPr>
            </a:pPr>
            <a:r>
              <a:t>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270000" y="7423150"/>
            <a:ext cx="317500" cy="12700"/>
          </a:xfrm>
          <a:prstGeom prst="roundRect">
            <a:avLst>
              <a:gd name="adj" fmla="val 50000"/>
            </a:avLst>
          </a:prstGeom>
          <a:solidFill>
            <a:srgbClr val="DDD3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905000" y="4508500"/>
            <a:ext cx="127000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454240"/>
                </a:solidFill>
                <a:latin typeface="Libre Baskerville"/>
              </a:defRPr>
            </a:pPr>
            <a:r>
              <a:t>Источники финансирования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5000" y="4889500"/>
            <a:ext cx="12700000" cy="114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t>Государственные фонды и иностранные инвесторы играют ключевую роль в финансировании проектов.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05000" y="5778500"/>
            <a:ext cx="127000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454240"/>
                </a:solidFill>
                <a:latin typeface="Libre Baskerville"/>
              </a:defRPr>
            </a:pPr>
            <a:r>
              <a:t>Привлечение капитала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05000" y="6159500"/>
            <a:ext cx="12700000" cy="114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t>Используются государственно-частные партнёрства и международные финансовые институты.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05000" y="7048500"/>
            <a:ext cx="127000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454240"/>
                </a:solidFill>
                <a:latin typeface="Libre Baskerville"/>
              </a:defRPr>
            </a:pPr>
            <a:r>
              <a:t>Риски и гарантии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05000" y="7429500"/>
            <a:ext cx="12700000" cy="114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50" b="0" i="0">
                <a:solidFill>
                  <a:srgbClr val="454240"/>
                </a:solidFill>
                <a:latin typeface="DM Sans"/>
              </a:defRPr>
            </a:pPr>
            <a:r>
              <a:t>Инвесторы учитывают политические риски и получают гарантии через международные соглашения.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698</Words>
  <Application>Microsoft Office PowerPoint</Application>
  <PresentationFormat>Произвольный</PresentationFormat>
  <Paragraphs>91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Aptos</vt:lpstr>
      <vt:lpstr>Arial</vt:lpstr>
      <vt:lpstr>Calibri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Олька В</cp:lastModifiedBy>
  <cp:revision>3</cp:revision>
  <dcterms:created xsi:type="dcterms:W3CDTF">2013-01-27T09:14:16Z</dcterms:created>
  <dcterms:modified xsi:type="dcterms:W3CDTF">2025-11-12T22:37:49Z</dcterms:modified>
  <cp:category/>
</cp:coreProperties>
</file>